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9753600" cy="7315200"/>
  <p:notesSz cx="6858000" cy="9144000"/>
  <p:embeddedFontLst>
    <p:embeddedFont>
      <p:font typeface="More Sugar" charset="1" panose="00000000000000000000"/>
      <p:regular r:id="rId7"/>
    </p:embeddedFont>
    <p:embeddedFont>
      <p:font typeface="More Sugar Thin" charset="1" panose="0000000000000000000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293508" y="3146298"/>
            <a:ext cx="3166584" cy="1022604"/>
            <a:chOff x="0" y="0"/>
            <a:chExt cx="4222113" cy="1363472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38100"/>
              <a:ext cx="4222113" cy="89966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546"/>
                </a:lnSpc>
              </a:pPr>
              <a:r>
                <a:rPr lang="en-US" sz="4299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YEAR 5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932942"/>
              <a:ext cx="4222113" cy="4305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79"/>
                </a:lnSpc>
              </a:pPr>
              <a:r>
                <a:rPr lang="en-US" sz="19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Spring Mid-Term Plan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00000">
            <a:off x="4581119" y="2474776"/>
            <a:ext cx="627213" cy="223951"/>
          </a:xfrm>
          <a:custGeom>
            <a:avLst/>
            <a:gdLst/>
            <a:ahLst/>
            <a:cxnLst/>
            <a:rect r="r" b="b" t="t" l="l"/>
            <a:pathLst>
              <a:path h="223951" w="627213">
                <a:moveTo>
                  <a:pt x="0" y="0"/>
                </a:moveTo>
                <a:lnTo>
                  <a:pt x="627214" y="0"/>
                </a:lnTo>
                <a:lnTo>
                  <a:pt x="627214" y="223951"/>
                </a:lnTo>
                <a:lnTo>
                  <a:pt x="0" y="223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0431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4689342" y="4703014"/>
            <a:ext cx="598867" cy="223951"/>
          </a:xfrm>
          <a:custGeom>
            <a:avLst/>
            <a:gdLst/>
            <a:ahLst/>
            <a:cxnLst/>
            <a:rect r="r" b="b" t="t" l="l"/>
            <a:pathLst>
              <a:path h="223951" w="598867">
                <a:moveTo>
                  <a:pt x="0" y="0"/>
                </a:moveTo>
                <a:lnTo>
                  <a:pt x="598867" y="0"/>
                </a:lnTo>
                <a:lnTo>
                  <a:pt x="598867" y="223950"/>
                </a:lnTo>
                <a:lnTo>
                  <a:pt x="0" y="2239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6605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2438584">
            <a:off x="2728546" y="2517608"/>
            <a:ext cx="818085" cy="223951"/>
          </a:xfrm>
          <a:custGeom>
            <a:avLst/>
            <a:gdLst/>
            <a:ahLst/>
            <a:cxnLst/>
            <a:rect r="r" b="b" t="t" l="l"/>
            <a:pathLst>
              <a:path h="223951" w="818085">
                <a:moveTo>
                  <a:pt x="818085" y="0"/>
                </a:moveTo>
                <a:lnTo>
                  <a:pt x="0" y="0"/>
                </a:lnTo>
                <a:lnTo>
                  <a:pt x="0" y="223951"/>
                </a:lnTo>
                <a:lnTo>
                  <a:pt x="818085" y="223951"/>
                </a:lnTo>
                <a:lnTo>
                  <a:pt x="81808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8361415">
            <a:off x="6234875" y="4706806"/>
            <a:ext cx="818085" cy="223951"/>
          </a:xfrm>
          <a:custGeom>
            <a:avLst/>
            <a:gdLst/>
            <a:ahLst/>
            <a:cxnLst/>
            <a:rect r="r" b="b" t="t" l="l"/>
            <a:pathLst>
              <a:path h="223951" w="818085">
                <a:moveTo>
                  <a:pt x="818085" y="0"/>
                </a:moveTo>
                <a:lnTo>
                  <a:pt x="0" y="0"/>
                </a:lnTo>
                <a:lnTo>
                  <a:pt x="0" y="223951"/>
                </a:lnTo>
                <a:lnTo>
                  <a:pt x="818085" y="223951"/>
                </a:lnTo>
                <a:lnTo>
                  <a:pt x="81808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356919">
            <a:off x="6081467" y="2517608"/>
            <a:ext cx="818085" cy="223951"/>
          </a:xfrm>
          <a:custGeom>
            <a:avLst/>
            <a:gdLst/>
            <a:ahLst/>
            <a:cxnLst/>
            <a:rect r="r" b="b" t="t" l="l"/>
            <a:pathLst>
              <a:path h="223951" w="818085">
                <a:moveTo>
                  <a:pt x="0" y="0"/>
                </a:moveTo>
                <a:lnTo>
                  <a:pt x="818085" y="0"/>
                </a:lnTo>
                <a:lnTo>
                  <a:pt x="818085" y="223951"/>
                </a:lnTo>
                <a:lnTo>
                  <a:pt x="0" y="223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8217915">
            <a:off x="2884465" y="4641452"/>
            <a:ext cx="818085" cy="223951"/>
          </a:xfrm>
          <a:custGeom>
            <a:avLst/>
            <a:gdLst/>
            <a:ahLst/>
            <a:cxnLst/>
            <a:rect r="r" b="b" t="t" l="l"/>
            <a:pathLst>
              <a:path h="223951" w="818085">
                <a:moveTo>
                  <a:pt x="0" y="0"/>
                </a:moveTo>
                <a:lnTo>
                  <a:pt x="818085" y="0"/>
                </a:lnTo>
                <a:lnTo>
                  <a:pt x="818085" y="223951"/>
                </a:lnTo>
                <a:lnTo>
                  <a:pt x="0" y="223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607302" y="3365280"/>
            <a:ext cx="499316" cy="223951"/>
          </a:xfrm>
          <a:custGeom>
            <a:avLst/>
            <a:gdLst/>
            <a:ahLst/>
            <a:cxnLst/>
            <a:rect r="r" b="b" t="t" l="l"/>
            <a:pathLst>
              <a:path h="223951" w="499316">
                <a:moveTo>
                  <a:pt x="0" y="0"/>
                </a:moveTo>
                <a:lnTo>
                  <a:pt x="499316" y="0"/>
                </a:lnTo>
                <a:lnTo>
                  <a:pt x="499316" y="223951"/>
                </a:lnTo>
                <a:lnTo>
                  <a:pt x="0" y="223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3841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10737660">
            <a:off x="2563980" y="3413925"/>
            <a:ext cx="499316" cy="223951"/>
          </a:xfrm>
          <a:custGeom>
            <a:avLst/>
            <a:gdLst/>
            <a:ahLst/>
            <a:cxnLst/>
            <a:rect r="r" b="b" t="t" l="l"/>
            <a:pathLst>
              <a:path h="223951" w="499316">
                <a:moveTo>
                  <a:pt x="0" y="0"/>
                </a:moveTo>
                <a:lnTo>
                  <a:pt x="499316" y="0"/>
                </a:lnTo>
                <a:lnTo>
                  <a:pt x="499316" y="223951"/>
                </a:lnTo>
                <a:lnTo>
                  <a:pt x="0" y="2239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63841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00311" y="487543"/>
            <a:ext cx="2993197" cy="1657483"/>
          </a:xfrm>
          <a:custGeom>
            <a:avLst/>
            <a:gdLst/>
            <a:ahLst/>
            <a:cxnLst/>
            <a:rect r="r" b="b" t="t" l="l"/>
            <a:pathLst>
              <a:path h="1657483" w="2993197">
                <a:moveTo>
                  <a:pt x="0" y="0"/>
                </a:moveTo>
                <a:lnTo>
                  <a:pt x="2993197" y="0"/>
                </a:lnTo>
                <a:lnTo>
                  <a:pt x="2993197" y="1657483"/>
                </a:lnTo>
                <a:lnTo>
                  <a:pt x="0" y="16574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5400000">
            <a:off x="-67753" y="2660465"/>
            <a:ext cx="2803660" cy="2104254"/>
          </a:xfrm>
          <a:custGeom>
            <a:avLst/>
            <a:gdLst/>
            <a:ahLst/>
            <a:cxnLst/>
            <a:rect r="r" b="b" t="t" l="l"/>
            <a:pathLst>
              <a:path h="2104254" w="2803660">
                <a:moveTo>
                  <a:pt x="0" y="0"/>
                </a:moveTo>
                <a:lnTo>
                  <a:pt x="2803660" y="0"/>
                </a:lnTo>
                <a:lnTo>
                  <a:pt x="2803660" y="2104254"/>
                </a:lnTo>
                <a:lnTo>
                  <a:pt x="0" y="21042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35537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5400000">
            <a:off x="6976450" y="2590257"/>
            <a:ext cx="2803660" cy="2104254"/>
          </a:xfrm>
          <a:custGeom>
            <a:avLst/>
            <a:gdLst/>
            <a:ahLst/>
            <a:cxnLst/>
            <a:rect r="r" b="b" t="t" l="l"/>
            <a:pathLst>
              <a:path h="2104254" w="2803660">
                <a:moveTo>
                  <a:pt x="0" y="0"/>
                </a:moveTo>
                <a:lnTo>
                  <a:pt x="2803660" y="0"/>
                </a:lnTo>
                <a:lnTo>
                  <a:pt x="2803660" y="2104255"/>
                </a:lnTo>
                <a:lnTo>
                  <a:pt x="0" y="21042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35537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300311" y="5170174"/>
            <a:ext cx="2993197" cy="1657483"/>
          </a:xfrm>
          <a:custGeom>
            <a:avLst/>
            <a:gdLst/>
            <a:ahLst/>
            <a:cxnLst/>
            <a:rect r="r" b="b" t="t" l="l"/>
            <a:pathLst>
              <a:path h="1657483" w="2993197">
                <a:moveTo>
                  <a:pt x="0" y="0"/>
                </a:moveTo>
                <a:lnTo>
                  <a:pt x="2993197" y="0"/>
                </a:lnTo>
                <a:lnTo>
                  <a:pt x="2993197" y="1657483"/>
                </a:lnTo>
                <a:lnTo>
                  <a:pt x="0" y="16574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381170" y="487543"/>
            <a:ext cx="2993197" cy="1657483"/>
          </a:xfrm>
          <a:custGeom>
            <a:avLst/>
            <a:gdLst/>
            <a:ahLst/>
            <a:cxnLst/>
            <a:rect r="r" b="b" t="t" l="l"/>
            <a:pathLst>
              <a:path h="1657483" w="2993197">
                <a:moveTo>
                  <a:pt x="0" y="0"/>
                </a:moveTo>
                <a:lnTo>
                  <a:pt x="2993197" y="0"/>
                </a:lnTo>
                <a:lnTo>
                  <a:pt x="2993197" y="1657483"/>
                </a:lnTo>
                <a:lnTo>
                  <a:pt x="0" y="165748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3381170" y="5170174"/>
            <a:ext cx="2993197" cy="1657483"/>
          </a:xfrm>
          <a:custGeom>
            <a:avLst/>
            <a:gdLst/>
            <a:ahLst/>
            <a:cxnLst/>
            <a:rect r="r" b="b" t="t" l="l"/>
            <a:pathLst>
              <a:path h="1657483" w="2993197">
                <a:moveTo>
                  <a:pt x="0" y="0"/>
                </a:moveTo>
                <a:lnTo>
                  <a:pt x="2993197" y="0"/>
                </a:lnTo>
                <a:lnTo>
                  <a:pt x="2993197" y="1657483"/>
                </a:lnTo>
                <a:lnTo>
                  <a:pt x="0" y="165748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460092" y="487543"/>
            <a:ext cx="2993197" cy="1657483"/>
          </a:xfrm>
          <a:custGeom>
            <a:avLst/>
            <a:gdLst/>
            <a:ahLst/>
            <a:cxnLst/>
            <a:rect r="r" b="b" t="t" l="l"/>
            <a:pathLst>
              <a:path h="1657483" w="2993197">
                <a:moveTo>
                  <a:pt x="0" y="0"/>
                </a:moveTo>
                <a:lnTo>
                  <a:pt x="2993197" y="0"/>
                </a:lnTo>
                <a:lnTo>
                  <a:pt x="2993197" y="1657483"/>
                </a:lnTo>
                <a:lnTo>
                  <a:pt x="0" y="165748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6460092" y="5170174"/>
            <a:ext cx="2993197" cy="1657483"/>
          </a:xfrm>
          <a:custGeom>
            <a:avLst/>
            <a:gdLst/>
            <a:ahLst/>
            <a:cxnLst/>
            <a:rect r="r" b="b" t="t" l="l"/>
            <a:pathLst>
              <a:path h="1657483" w="2993197">
                <a:moveTo>
                  <a:pt x="0" y="0"/>
                </a:moveTo>
                <a:lnTo>
                  <a:pt x="2993197" y="0"/>
                </a:lnTo>
                <a:lnTo>
                  <a:pt x="2993197" y="1657483"/>
                </a:lnTo>
                <a:lnTo>
                  <a:pt x="0" y="165748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487189" y="723049"/>
            <a:ext cx="2687727" cy="727994"/>
            <a:chOff x="0" y="0"/>
            <a:chExt cx="3583636" cy="970658"/>
          </a:xfrm>
        </p:grpSpPr>
        <p:sp>
          <p:nvSpPr>
            <p:cNvPr name="TextBox 22" id="22"/>
            <p:cNvSpPr txBox="true"/>
            <p:nvPr/>
          </p:nvSpPr>
          <p:spPr>
            <a:xfrm rot="0">
              <a:off x="0" y="9525"/>
              <a:ext cx="3583636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PSHE 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201742" y="413128"/>
              <a:ext cx="3180151" cy="5575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Health and Wellbeing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Safety and the Changing Body 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3594711" y="5577014"/>
            <a:ext cx="2749239" cy="937544"/>
            <a:chOff x="0" y="0"/>
            <a:chExt cx="3665651" cy="1250058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9525"/>
              <a:ext cx="3665651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TOPIC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206360" y="413128"/>
              <a:ext cx="3252932" cy="8369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The Amazing Amazon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Fieldwork and Map Skills</a:t>
              </a:r>
            </a:p>
            <a:p>
              <a:pPr algn="ctr" marL="0" indent="0" lvl="0">
                <a:lnSpc>
                  <a:spcPts val="167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6669753" y="5396542"/>
            <a:ext cx="2853423" cy="537135"/>
            <a:chOff x="0" y="0"/>
            <a:chExt cx="3804564" cy="716180"/>
          </a:xfrm>
        </p:grpSpPr>
        <p:sp>
          <p:nvSpPr>
            <p:cNvPr name="TextBox 28" id="28"/>
            <p:cNvSpPr txBox="true"/>
            <p:nvPr/>
          </p:nvSpPr>
          <p:spPr>
            <a:xfrm rot="0">
              <a:off x="0" y="9525"/>
              <a:ext cx="3804564" cy="3309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01"/>
                </a:lnSpc>
              </a:pPr>
              <a:r>
                <a:rPr lang="en-US" sz="1682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P.E.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214180" y="425864"/>
              <a:ext cx="3376205" cy="2903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72425" indent="-136212" lvl="1">
                <a:lnSpc>
                  <a:spcPts val="1766"/>
                </a:lnSpc>
                <a:buFont typeface="Arial"/>
                <a:buChar char="•"/>
              </a:pPr>
              <a:r>
                <a:rPr lang="en-US" sz="1261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Dance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360727" y="5331194"/>
            <a:ext cx="2872365" cy="1379504"/>
            <a:chOff x="0" y="0"/>
            <a:chExt cx="3829820" cy="1839338"/>
          </a:xfrm>
        </p:grpSpPr>
        <p:sp>
          <p:nvSpPr>
            <p:cNvPr name="TextBox 31" id="31"/>
            <p:cNvSpPr txBox="true"/>
            <p:nvPr/>
          </p:nvSpPr>
          <p:spPr>
            <a:xfrm rot="0">
              <a:off x="0" y="9525"/>
              <a:ext cx="3829820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ART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215601" y="413128"/>
              <a:ext cx="3398617" cy="14262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Painting and printing - Amazon canopy collage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·Create printing blocks using a relief method 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·Develop a painting from drawing.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6449750" y="588290"/>
            <a:ext cx="3013882" cy="727994"/>
            <a:chOff x="0" y="0"/>
            <a:chExt cx="4018510" cy="970658"/>
          </a:xfrm>
        </p:grpSpPr>
        <p:sp>
          <p:nvSpPr>
            <p:cNvPr name="TextBox 34" id="34"/>
            <p:cNvSpPr txBox="true"/>
            <p:nvPr/>
          </p:nvSpPr>
          <p:spPr>
            <a:xfrm rot="0">
              <a:off x="0" y="9525"/>
              <a:ext cx="4018510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COMPUTING</a:t>
              </a:r>
            </a:p>
          </p:txBody>
        </p:sp>
        <p:sp>
          <p:nvSpPr>
            <p:cNvPr name="TextBox 35" id="35"/>
            <p:cNvSpPr txBox="true"/>
            <p:nvPr/>
          </p:nvSpPr>
          <p:spPr>
            <a:xfrm rot="0">
              <a:off x="226224" y="413128"/>
              <a:ext cx="3566062" cy="5575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Computer systems and networks 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Digital Literacy - Video production</a:t>
              </a: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3413336" y="638924"/>
            <a:ext cx="2962780" cy="1589054"/>
            <a:chOff x="0" y="0"/>
            <a:chExt cx="3950373" cy="2118738"/>
          </a:xfrm>
        </p:grpSpPr>
        <p:sp>
          <p:nvSpPr>
            <p:cNvPr name="TextBox 37" id="37"/>
            <p:cNvSpPr txBox="true"/>
            <p:nvPr/>
          </p:nvSpPr>
          <p:spPr>
            <a:xfrm rot="0">
              <a:off x="0" y="9525"/>
              <a:ext cx="3950373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SCIENCE</a:t>
              </a:r>
            </a:p>
          </p:txBody>
        </p:sp>
        <p:sp>
          <p:nvSpPr>
            <p:cNvPr name="TextBox 38" id="38"/>
            <p:cNvSpPr txBox="true"/>
            <p:nvPr/>
          </p:nvSpPr>
          <p:spPr>
            <a:xfrm rot="0">
              <a:off x="201903" y="413128"/>
              <a:ext cx="3505597" cy="17056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79"/>
                </a:lnSpc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Sow, grow and farm</a:t>
              </a:r>
            </a:p>
            <a:p>
              <a:pPr algn="ctr">
                <a:lnSpc>
                  <a:spcPts val="1679"/>
                </a:lnSpc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·Describe the differences in the life cycles of different animal classifications</a:t>
              </a:r>
            </a:p>
            <a:p>
              <a:pPr algn="ctr">
                <a:lnSpc>
                  <a:spcPts val="1679"/>
                </a:lnSpc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·Describe the life process of reproduction in some plants and animals.</a:t>
              </a:r>
            </a:p>
            <a:p>
              <a:pPr algn="ctr">
                <a:lnSpc>
                  <a:spcPts val="1679"/>
                </a:lnSpc>
              </a:pP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7502858" y="2309146"/>
            <a:ext cx="1750844" cy="2898838"/>
            <a:chOff x="0" y="0"/>
            <a:chExt cx="2334459" cy="3865118"/>
          </a:xfrm>
        </p:grpSpPr>
        <p:sp>
          <p:nvSpPr>
            <p:cNvPr name="TextBox 40" id="40"/>
            <p:cNvSpPr txBox="true"/>
            <p:nvPr/>
          </p:nvSpPr>
          <p:spPr>
            <a:xfrm rot="0">
              <a:off x="0" y="9525"/>
              <a:ext cx="2334459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LITERACY</a:t>
              </a:r>
            </a:p>
          </p:txBody>
        </p:sp>
        <p:sp>
          <p:nvSpPr>
            <p:cNvPr name="TextBox 41" id="41"/>
            <p:cNvSpPr txBox="true"/>
            <p:nvPr/>
          </p:nvSpPr>
          <p:spPr>
            <a:xfrm rot="0">
              <a:off x="119314" y="421930"/>
              <a:ext cx="2071620" cy="34226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Pathways to writing scheme</a:t>
              </a:r>
            </a:p>
            <a:p>
              <a:pPr algn="ctr">
                <a:lnSpc>
                  <a:spcPts val="1680"/>
                </a:lnSpc>
              </a:pPr>
            </a:p>
            <a:p>
              <a:pPr algn="ctr">
                <a:lnSpc>
                  <a:spcPts val="1680"/>
                </a:lnSpc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Focus: Myths and Legends</a:t>
              </a:r>
            </a:p>
            <a:p>
              <a:pPr algn="ctr">
                <a:lnSpc>
                  <a:spcPts val="1680"/>
                </a:lnSpc>
              </a:pPr>
            </a:p>
            <a:p>
              <a:pPr algn="ctr" marL="259080" indent="-129540" lvl="1">
                <a:lnSpc>
                  <a:spcPts val="1680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Beowulf by Michael Morpurgo</a:t>
              </a:r>
            </a:p>
            <a:p>
              <a:pPr algn="ctr" marL="259080" indent="-129540" lvl="1">
                <a:lnSpc>
                  <a:spcPts val="1680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Kai and the Monkey King by Joe Todd-Stanton</a:t>
              </a:r>
            </a:p>
            <a:p>
              <a:pPr algn="ctr" marL="0" indent="0" lvl="0">
                <a:lnSpc>
                  <a:spcPts val="168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468165" y="2410111"/>
            <a:ext cx="1693775" cy="2696908"/>
            <a:chOff x="0" y="0"/>
            <a:chExt cx="2258367" cy="3595878"/>
          </a:xfrm>
        </p:grpSpPr>
        <p:sp>
          <p:nvSpPr>
            <p:cNvPr name="TextBox 43" id="43"/>
            <p:cNvSpPr txBox="true"/>
            <p:nvPr/>
          </p:nvSpPr>
          <p:spPr>
            <a:xfrm rot="0">
              <a:off x="0" y="9525"/>
              <a:ext cx="2258367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MATHS</a:t>
              </a:r>
            </a:p>
          </p:txBody>
        </p:sp>
        <p:sp>
          <p:nvSpPr>
            <p:cNvPr name="TextBox 44" id="44"/>
            <p:cNvSpPr txBox="true"/>
            <p:nvPr/>
          </p:nvSpPr>
          <p:spPr>
            <a:xfrm rot="0">
              <a:off x="115425" y="421930"/>
              <a:ext cx="2004096" cy="31534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79"/>
                </a:lnSpc>
              </a:pPr>
              <a:r>
                <a:rPr lang="en-US" sz="11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White Rose Maths scheme </a:t>
              </a:r>
            </a:p>
            <a:p>
              <a:pPr algn="ctr">
                <a:lnSpc>
                  <a:spcPts val="1679"/>
                </a:lnSpc>
              </a:pP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1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Fractions A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1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Multiplication and Division B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1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Fractions B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1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Decimals and percentages </a:t>
              </a:r>
            </a:p>
            <a:p>
              <a:pPr algn="ctr" marL="259080" indent="-129540" lvl="1">
                <a:lnSpc>
                  <a:spcPts val="1679"/>
                </a:lnSpc>
                <a:spcBef>
                  <a:spcPct val="0"/>
                </a:spcBef>
                <a:buFont typeface="Arial"/>
                <a:buChar char="•"/>
              </a:pPr>
              <a:r>
                <a:rPr lang="en-US" sz="1199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Perimeter and Area </a:t>
              </a:r>
            </a:p>
          </p:txBody>
        </p:sp>
      </p:grpSp>
      <p:grpSp>
        <p:nvGrpSpPr>
          <p:cNvPr name="Group 45" id="45"/>
          <p:cNvGrpSpPr/>
          <p:nvPr/>
        </p:nvGrpSpPr>
        <p:grpSpPr>
          <a:xfrm rot="0">
            <a:off x="6490510" y="1376159"/>
            <a:ext cx="2809371" cy="727994"/>
            <a:chOff x="0" y="0"/>
            <a:chExt cx="3745828" cy="970658"/>
          </a:xfrm>
        </p:grpSpPr>
        <p:sp>
          <p:nvSpPr>
            <p:cNvPr name="TextBox 46" id="46"/>
            <p:cNvSpPr txBox="true"/>
            <p:nvPr/>
          </p:nvSpPr>
          <p:spPr>
            <a:xfrm rot="0">
              <a:off x="0" y="9525"/>
              <a:ext cx="3745828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SPANISH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210873" y="413128"/>
              <a:ext cx="3324082" cy="5575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·Transport</a:t>
              </a:r>
            </a:p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Food and exercise</a:t>
              </a: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487189" y="1498668"/>
            <a:ext cx="2687727" cy="510824"/>
            <a:chOff x="0" y="0"/>
            <a:chExt cx="3583636" cy="681098"/>
          </a:xfrm>
        </p:grpSpPr>
        <p:sp>
          <p:nvSpPr>
            <p:cNvPr name="TextBox 49" id="49"/>
            <p:cNvSpPr txBox="true"/>
            <p:nvPr/>
          </p:nvSpPr>
          <p:spPr>
            <a:xfrm rot="0">
              <a:off x="0" y="9525"/>
              <a:ext cx="3583636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R.E.</a:t>
              </a:r>
            </a:p>
          </p:txBody>
        </p:sp>
        <p:sp>
          <p:nvSpPr>
            <p:cNvPr name="TextBox 50" id="50"/>
            <p:cNvSpPr txBox="true"/>
            <p:nvPr/>
          </p:nvSpPr>
          <p:spPr>
            <a:xfrm rot="0">
              <a:off x="201742" y="413128"/>
              <a:ext cx="3180151" cy="2679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What happens when we die?</a:t>
              </a:r>
            </a:p>
          </p:txBody>
        </p:sp>
      </p:grpSp>
      <p:grpSp>
        <p:nvGrpSpPr>
          <p:cNvPr name="Group 51" id="51"/>
          <p:cNvGrpSpPr/>
          <p:nvPr/>
        </p:nvGrpSpPr>
        <p:grpSpPr>
          <a:xfrm rot="0">
            <a:off x="6739639" y="5982704"/>
            <a:ext cx="2713650" cy="727994"/>
            <a:chOff x="0" y="0"/>
            <a:chExt cx="3618200" cy="970658"/>
          </a:xfrm>
        </p:grpSpPr>
        <p:sp>
          <p:nvSpPr>
            <p:cNvPr name="TextBox 52" id="52"/>
            <p:cNvSpPr txBox="true"/>
            <p:nvPr/>
          </p:nvSpPr>
          <p:spPr>
            <a:xfrm rot="0">
              <a:off x="0" y="9525"/>
              <a:ext cx="3618200" cy="3142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08"/>
                </a:lnSpc>
              </a:pPr>
              <a:r>
                <a:rPr lang="en-US" sz="1600">
                  <a:solidFill>
                    <a:srgbClr val="000000"/>
                  </a:solidFill>
                  <a:latin typeface="More Sugar"/>
                  <a:ea typeface="More Sugar"/>
                  <a:cs typeface="More Sugar"/>
                  <a:sym typeface="More Sugar"/>
                </a:rPr>
                <a:t>MUSIC</a:t>
              </a:r>
            </a:p>
          </p:txBody>
        </p:sp>
        <p:sp>
          <p:nvSpPr>
            <p:cNvPr name="TextBox 53" id="53"/>
            <p:cNvSpPr txBox="true"/>
            <p:nvPr/>
          </p:nvSpPr>
          <p:spPr>
            <a:xfrm rot="0">
              <a:off x="203688" y="413128"/>
              <a:ext cx="3210823" cy="5575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259080" indent="-129540" lvl="1">
                <a:lnSpc>
                  <a:spcPts val="1679"/>
                </a:lnSpc>
                <a:buFont typeface="Arial"/>
                <a:buChar char="•"/>
              </a:pPr>
              <a:r>
                <a:rPr lang="en-US" sz="1200">
                  <a:solidFill>
                    <a:srgbClr val="000000"/>
                  </a:solidFill>
                  <a:latin typeface="More Sugar Thin"/>
                  <a:ea typeface="More Sugar Thin"/>
                  <a:cs typeface="More Sugar Thin"/>
                  <a:sym typeface="More Sugar Thin"/>
                </a:rPr>
                <a:t>How does music improve our world?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DAGbbyFb81s</dc:identifier>
  <dcterms:modified xsi:type="dcterms:W3CDTF">2011-08-01T06:04:30Z</dcterms:modified>
  <cp:revision>1</cp:revision>
  <dc:title>Year 5 - Spring MTP</dc:title>
</cp:coreProperties>
</file>